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Proxima Nova"/>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5.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55b827c58b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55b827c58b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5b827c58b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5b827c58b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5b827c58b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55b827c58b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5f1305d24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5f1305d2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55f1305d2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55f1305d24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5f1305d24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5f1305d24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55b827c58b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55b827c58b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5ec7095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5ec7095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5ec7095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5ec7095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567e89812b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567e89812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567e89812b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567e89812b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55b827c58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55b827c58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67e89812b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67e89812b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567e89812b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567e89812b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567e89812b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567e89812b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567e89812b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567e89812b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567e89812b_2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567e89812b_2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567e89812b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567e89812b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567e89812b_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567e89812b_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5b07459f9d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5b07459f9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5af8c75a2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5af8c75a2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55b827c58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55b827c58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55b827c58b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55b827c58b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567e89812b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567e89812b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567e89812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567e89812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67e89812b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67e89812b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5af8c75a2a_4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5af8c75a2a_4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5f1305d2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55f1305d2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55f1305d2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55f1305d2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5b827c58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5b827c58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5b827c58b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55b827c58b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5b827c58b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5b827c58b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55f1305d24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55f1305d24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18.jpg"/><Relationship Id="rId5" Type="http://schemas.openxmlformats.org/officeDocument/2006/relationships/image" Target="../media/image2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jpg"/><Relationship Id="rId4" Type="http://schemas.openxmlformats.org/officeDocument/2006/relationships/image" Target="../media/image10.jpg"/><Relationship Id="rId5"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1.jpg"/><Relationship Id="rId4" Type="http://schemas.openxmlformats.org/officeDocument/2006/relationships/image" Target="../media/image17.jpg"/><Relationship Id="rId5" Type="http://schemas.openxmlformats.org/officeDocument/2006/relationships/image" Target="../media/image12.jpg"/><Relationship Id="rId6"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Life Transitions: Easing Into Parenthood</a:t>
            </a:r>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311700" y="3031125"/>
            <a:ext cx="8520600" cy="9969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en" sz="5200"/>
              <a:t>Team: #7</a:t>
            </a:r>
            <a:endParaRPr sz="5200"/>
          </a:p>
          <a:p>
            <a:pPr indent="0" lvl="0" marL="0" rtl="0" algn="l">
              <a:spcBef>
                <a:spcPts val="0"/>
              </a:spcBef>
              <a:spcAft>
                <a:spcPts val="0"/>
              </a:spcAft>
              <a:buClr>
                <a:schemeClr val="dk1"/>
              </a:buClr>
              <a:buSzPts val="275"/>
              <a:buFont typeface="Arial"/>
              <a:buNone/>
            </a:pPr>
            <a:r>
              <a:rPr lang="en" sz="5200"/>
              <a:t>Team Name: The Seven</a:t>
            </a:r>
            <a:endParaRPr sz="5200"/>
          </a:p>
          <a:p>
            <a:pPr indent="0" lvl="0" marL="0" rtl="0" algn="l">
              <a:spcBef>
                <a:spcPts val="0"/>
              </a:spcBef>
              <a:spcAft>
                <a:spcPts val="0"/>
              </a:spcAft>
              <a:buClr>
                <a:schemeClr val="dk1"/>
              </a:buClr>
              <a:buSzPts val="275"/>
              <a:buFont typeface="Arial"/>
              <a:buNone/>
            </a:pPr>
            <a:r>
              <a:rPr lang="en" sz="5200"/>
              <a:t>Team Members: Mehroos Ali, Soumadeep Basu, Mary Grace Kozuch, Sudarshan Athreya Suresh</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Best HMWs:</a:t>
            </a:r>
            <a:endParaRPr/>
          </a:p>
        </p:txBody>
      </p:sp>
      <p:sp>
        <p:nvSpPr>
          <p:cNvPr id="114" name="Google Shape;114;p22"/>
          <p:cNvSpPr txBox="1"/>
          <p:nvPr>
            <p:ph idx="1" type="body"/>
          </p:nvPr>
        </p:nvSpPr>
        <p:spPr>
          <a:xfrm>
            <a:off x="260275" y="938150"/>
            <a:ext cx="8520600" cy="385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sz="1400"/>
              <a:t>Provide updated FAQs about allergies, home remedies, recipes etc. to parents.</a:t>
            </a:r>
            <a:endParaRPr sz="1400"/>
          </a:p>
          <a:p>
            <a:pPr indent="-317500" lvl="0" marL="457200" rtl="0" algn="l">
              <a:spcBef>
                <a:spcPts val="0"/>
              </a:spcBef>
              <a:spcAft>
                <a:spcPts val="0"/>
              </a:spcAft>
              <a:buSzPts val="1400"/>
              <a:buAutoNum type="arabicPeriod"/>
            </a:pPr>
            <a:r>
              <a:rPr lang="en" sz="1400"/>
              <a:t>Help parents access cheaper options by comparing rates from different sources for daily ongoing purchases such as medications, cribs, toys, insurance etc. Also, they can arrange items directly from other parents who do not need said item anymore.</a:t>
            </a:r>
            <a:endParaRPr sz="1400"/>
          </a:p>
          <a:p>
            <a:pPr indent="-317500" lvl="0" marL="457200" rtl="0" algn="l">
              <a:spcBef>
                <a:spcPts val="0"/>
              </a:spcBef>
              <a:spcAft>
                <a:spcPts val="0"/>
              </a:spcAft>
              <a:buSzPts val="1400"/>
              <a:buAutoNum type="arabicPeriod"/>
            </a:pPr>
            <a:r>
              <a:rPr lang="en" sz="1400"/>
              <a:t>Provide means to parents to track daily goals and give incentives to do the same.</a:t>
            </a:r>
            <a:endParaRPr sz="1400"/>
          </a:p>
          <a:p>
            <a:pPr indent="-317500" lvl="0" marL="457200" rtl="0" algn="l">
              <a:spcBef>
                <a:spcPts val="0"/>
              </a:spcBef>
              <a:spcAft>
                <a:spcPts val="0"/>
              </a:spcAft>
              <a:buSzPts val="1400"/>
              <a:buAutoNum type="arabicPeriod"/>
            </a:pPr>
            <a:r>
              <a:rPr lang="en" sz="1400"/>
              <a:t>Connect parents to trusted and certified secondary care providers if they ever need to go out for work or personal reasons.</a:t>
            </a:r>
            <a:endParaRPr sz="1400"/>
          </a:p>
          <a:p>
            <a:pPr indent="0" lvl="0" marL="0" rtl="0" algn="l">
              <a:spcBef>
                <a:spcPts val="1200"/>
              </a:spcBef>
              <a:spcAft>
                <a:spcPts val="0"/>
              </a:spcAft>
              <a:buNone/>
            </a:pPr>
            <a:r>
              <a:rPr lang="en" sz="1400"/>
              <a:t>Notable Mentions:</a:t>
            </a:r>
            <a:endParaRPr sz="1400"/>
          </a:p>
          <a:p>
            <a:pPr indent="-317500" lvl="0" marL="457200" rtl="0" algn="l">
              <a:spcBef>
                <a:spcPts val="1200"/>
              </a:spcBef>
              <a:spcAft>
                <a:spcPts val="0"/>
              </a:spcAft>
              <a:buSzPts val="1400"/>
              <a:buAutoNum type="arabicPeriod"/>
            </a:pPr>
            <a:r>
              <a:rPr lang="en" sz="1400"/>
              <a:t>Provide common symptoms and alarms experienced by most babies. ( Bee Stings, Jaundice, Impared Speech / Vision etc.)</a:t>
            </a:r>
            <a:endParaRPr sz="1400"/>
          </a:p>
          <a:p>
            <a:pPr indent="-317500" lvl="0" marL="457200" rtl="0" algn="l">
              <a:spcBef>
                <a:spcPts val="0"/>
              </a:spcBef>
              <a:spcAft>
                <a:spcPts val="0"/>
              </a:spcAft>
              <a:buSzPts val="1400"/>
              <a:buAutoNum type="arabicPeriod"/>
            </a:pPr>
            <a:r>
              <a:rPr lang="en" sz="1400"/>
              <a:t>Help parents predict financial risks based on their current spending and income.</a:t>
            </a:r>
            <a:endParaRPr sz="1400"/>
          </a:p>
          <a:p>
            <a:pPr indent="-317500" lvl="0" marL="457200" rtl="0" algn="l">
              <a:spcBef>
                <a:spcPts val="0"/>
              </a:spcBef>
              <a:spcAft>
                <a:spcPts val="0"/>
              </a:spcAft>
              <a:buSzPts val="1400"/>
              <a:buAutoNum type="arabicPeriod"/>
            </a:pPr>
            <a:r>
              <a:rPr lang="en" sz="1400"/>
              <a:t>Connect parents to licensed therapists to better understand themselves and the emotions that they are dealing with. </a:t>
            </a:r>
            <a:endParaRPr sz="1000"/>
          </a:p>
          <a:p>
            <a:pPr indent="0" lvl="0" marL="457200" rtl="0" algn="l">
              <a:spcBef>
                <a:spcPts val="1200"/>
              </a:spcBef>
              <a:spcAft>
                <a:spcPts val="1200"/>
              </a:spcAft>
              <a:buNone/>
            </a:pPr>
            <a:r>
              <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154325" y="0"/>
            <a:ext cx="7380900" cy="5000450"/>
          </a:xfrm>
          <a:prstGeom prst="rect">
            <a:avLst/>
          </a:prstGeom>
          <a:noFill/>
          <a:ln>
            <a:noFill/>
          </a:ln>
        </p:spPr>
      </p:pic>
      <p:sp>
        <p:nvSpPr>
          <p:cNvPr id="120" name="Google Shape;120;p23"/>
          <p:cNvSpPr txBox="1"/>
          <p:nvPr/>
        </p:nvSpPr>
        <p:spPr>
          <a:xfrm>
            <a:off x="6257925" y="102875"/>
            <a:ext cx="267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Brainstorming : </a:t>
            </a:r>
            <a:r>
              <a:rPr i="1" lang="en" sz="2800">
                <a:solidFill>
                  <a:schemeClr val="dk1"/>
                </a:solidFill>
                <a:latin typeface="Proxima Nova"/>
                <a:ea typeface="Proxima Nova"/>
                <a:cs typeface="Proxima Nova"/>
                <a:sym typeface="Proxima Nova"/>
              </a:rPr>
              <a:t>Idea 1</a:t>
            </a:r>
            <a:endParaRPr i="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nvSpPr>
        <p:spPr>
          <a:xfrm>
            <a:off x="6257925" y="102875"/>
            <a:ext cx="267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Brainstorming : </a:t>
            </a:r>
            <a:r>
              <a:rPr i="1" lang="en" sz="2800">
                <a:solidFill>
                  <a:schemeClr val="dk1"/>
                </a:solidFill>
                <a:latin typeface="Proxima Nova"/>
                <a:ea typeface="Proxima Nova"/>
                <a:cs typeface="Proxima Nova"/>
                <a:sym typeface="Proxima Nova"/>
              </a:rPr>
              <a:t>Idea 2</a:t>
            </a:r>
            <a:endParaRPr i="1"/>
          </a:p>
        </p:txBody>
      </p:sp>
      <p:pic>
        <p:nvPicPr>
          <p:cNvPr id="126" name="Google Shape;126;p24"/>
          <p:cNvPicPr preferRelativeResize="0"/>
          <p:nvPr/>
        </p:nvPicPr>
        <p:blipFill>
          <a:blip r:embed="rId3">
            <a:alphaModFix/>
          </a:blip>
          <a:stretch>
            <a:fillRect/>
          </a:stretch>
        </p:blipFill>
        <p:spPr>
          <a:xfrm>
            <a:off x="152400" y="43375"/>
            <a:ext cx="7897175" cy="5056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5"/>
          <p:cNvSpPr txBox="1"/>
          <p:nvPr/>
        </p:nvSpPr>
        <p:spPr>
          <a:xfrm>
            <a:off x="6660850" y="102875"/>
            <a:ext cx="267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Brainstorming : </a:t>
            </a:r>
            <a:r>
              <a:rPr i="1" lang="en" sz="2800">
                <a:solidFill>
                  <a:schemeClr val="dk1"/>
                </a:solidFill>
                <a:latin typeface="Proxima Nova"/>
                <a:ea typeface="Proxima Nova"/>
                <a:cs typeface="Proxima Nova"/>
                <a:sym typeface="Proxima Nova"/>
              </a:rPr>
              <a:t>Idea 3</a:t>
            </a:r>
            <a:endParaRPr i="1"/>
          </a:p>
        </p:txBody>
      </p:sp>
      <p:pic>
        <p:nvPicPr>
          <p:cNvPr id="132" name="Google Shape;132;p25"/>
          <p:cNvPicPr preferRelativeResize="0"/>
          <p:nvPr/>
        </p:nvPicPr>
        <p:blipFill>
          <a:blip r:embed="rId3">
            <a:alphaModFix/>
          </a:blip>
          <a:stretch>
            <a:fillRect/>
          </a:stretch>
        </p:blipFill>
        <p:spPr>
          <a:xfrm>
            <a:off x="178125" y="48700"/>
            <a:ext cx="7494277" cy="50293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nvSpPr>
        <p:spPr>
          <a:xfrm>
            <a:off x="6360800" y="85725"/>
            <a:ext cx="2674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Proxima Nova"/>
                <a:ea typeface="Proxima Nova"/>
                <a:cs typeface="Proxima Nova"/>
                <a:sym typeface="Proxima Nova"/>
              </a:rPr>
              <a:t>Brainstorming : </a:t>
            </a:r>
            <a:endParaRPr i="1" sz="2800">
              <a:solidFill>
                <a:schemeClr val="dk1"/>
              </a:solidFill>
              <a:latin typeface="Proxima Nova"/>
              <a:ea typeface="Proxima Nova"/>
              <a:cs typeface="Proxima Nova"/>
              <a:sym typeface="Proxima Nova"/>
            </a:endParaRPr>
          </a:p>
          <a:p>
            <a:pPr indent="0" lvl="0" marL="0" rtl="0" algn="l">
              <a:spcBef>
                <a:spcPts val="0"/>
              </a:spcBef>
              <a:spcAft>
                <a:spcPts val="0"/>
              </a:spcAft>
              <a:buNone/>
            </a:pPr>
            <a:r>
              <a:rPr i="1" lang="en" sz="2800">
                <a:solidFill>
                  <a:schemeClr val="dk1"/>
                </a:solidFill>
                <a:latin typeface="Proxima Nova"/>
                <a:ea typeface="Proxima Nova"/>
                <a:cs typeface="Proxima Nova"/>
                <a:sym typeface="Proxima Nova"/>
              </a:rPr>
              <a:t>HMW extended</a:t>
            </a:r>
            <a:endParaRPr i="1" sz="2800">
              <a:solidFill>
                <a:schemeClr val="dk1"/>
              </a:solidFill>
              <a:latin typeface="Proxima Nova"/>
              <a:ea typeface="Proxima Nova"/>
              <a:cs typeface="Proxima Nova"/>
              <a:sym typeface="Proxima Nova"/>
            </a:endParaRPr>
          </a:p>
        </p:txBody>
      </p:sp>
      <p:pic>
        <p:nvPicPr>
          <p:cNvPr id="138" name="Google Shape;138;p26"/>
          <p:cNvPicPr preferRelativeResize="0"/>
          <p:nvPr/>
        </p:nvPicPr>
        <p:blipFill>
          <a:blip r:embed="rId3">
            <a:alphaModFix/>
          </a:blip>
          <a:stretch>
            <a:fillRect/>
          </a:stretch>
        </p:blipFill>
        <p:spPr>
          <a:xfrm>
            <a:off x="94300" y="201450"/>
            <a:ext cx="8761098" cy="4740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7"/>
          <p:cNvSpPr txBox="1"/>
          <p:nvPr>
            <p:ph type="title"/>
          </p:nvPr>
        </p:nvSpPr>
        <p:spPr>
          <a:xfrm>
            <a:off x="368850" y="387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Idea 1:</a:t>
            </a:r>
            <a:endParaRPr/>
          </a:p>
        </p:txBody>
      </p:sp>
      <p:sp>
        <p:nvSpPr>
          <p:cNvPr id="144" name="Google Shape;144;p27"/>
          <p:cNvSpPr txBox="1"/>
          <p:nvPr>
            <p:ph idx="1" type="body"/>
          </p:nvPr>
        </p:nvSpPr>
        <p:spPr>
          <a:xfrm>
            <a:off x="311700" y="1152475"/>
            <a:ext cx="38184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400" u="sng"/>
              <a:t>HMW p</a:t>
            </a:r>
            <a:r>
              <a:rPr lang="en" sz="1400" u="sng"/>
              <a:t>rovide updated FAQs about allergies, home remedies, recipes etc. to parents ?</a:t>
            </a:r>
            <a:endParaRPr sz="1400" u="sng"/>
          </a:p>
          <a:p>
            <a:pPr indent="0" lvl="0" marL="0" rtl="0" algn="l">
              <a:spcBef>
                <a:spcPts val="1200"/>
              </a:spcBef>
              <a:spcAft>
                <a:spcPts val="1200"/>
              </a:spcAft>
              <a:buNone/>
            </a:pPr>
            <a:r>
              <a:rPr i="1" lang="en" sz="1400"/>
              <a:t>Solution:</a:t>
            </a:r>
            <a:r>
              <a:rPr lang="en" sz="1400"/>
              <a:t> Provide parents with access to easily searchable and understandable up to date medical information. Additionally, parents will have chat access with parents in similar situations or medical professionals with viewable ratings. After interacting with others on the app, users will have the option to give feedback and ratings on the professional with which they spoke. Shown ratings will be determined based on professional standing and user responses.</a:t>
            </a:r>
            <a:endParaRPr sz="1400"/>
          </a:p>
        </p:txBody>
      </p:sp>
      <p:pic>
        <p:nvPicPr>
          <p:cNvPr id="145" name="Google Shape;145;p27"/>
          <p:cNvPicPr preferRelativeResize="0"/>
          <p:nvPr/>
        </p:nvPicPr>
        <p:blipFill>
          <a:blip r:embed="rId3">
            <a:alphaModFix/>
          </a:blip>
          <a:stretch>
            <a:fillRect/>
          </a:stretch>
        </p:blipFill>
        <p:spPr>
          <a:xfrm>
            <a:off x="4241250" y="142875"/>
            <a:ext cx="4648200" cy="4276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 Idea 2:</a:t>
            </a:r>
            <a:endParaRPr/>
          </a:p>
        </p:txBody>
      </p:sp>
      <p:sp>
        <p:nvSpPr>
          <p:cNvPr id="151" name="Google Shape;151;p28"/>
          <p:cNvSpPr txBox="1"/>
          <p:nvPr>
            <p:ph idx="1" type="body"/>
          </p:nvPr>
        </p:nvSpPr>
        <p:spPr>
          <a:xfrm>
            <a:off x="83100" y="1017725"/>
            <a:ext cx="3818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u="sng"/>
              <a:t>HMW help parents access cheaper options by comparing rates from different sources for purchases such as medications, cribs, toys, or insurance. Also, they can arrange items directly from other parents who do not need said item anymore.</a:t>
            </a:r>
            <a:endParaRPr sz="1200" u="sng"/>
          </a:p>
          <a:p>
            <a:pPr indent="0" lvl="0" marL="0" rtl="0" algn="l">
              <a:spcBef>
                <a:spcPts val="1200"/>
              </a:spcBef>
              <a:spcAft>
                <a:spcPts val="1200"/>
              </a:spcAft>
              <a:buNone/>
            </a:pPr>
            <a:r>
              <a:rPr i="1" lang="en" sz="1200"/>
              <a:t>Solution</a:t>
            </a:r>
            <a:r>
              <a:rPr lang="en" sz="1200"/>
              <a:t>:  Parents can choose different items with specific price ranges and get a variety of options which fit their criteria. They can also share ratings and feedback on items that they have bought. Additionally, items can be sold second hand through the platform to provide cheaper options to those in need. Parents may also apply for financial assistance through the platform and if qualified may receive discounts on necessary items.</a:t>
            </a:r>
            <a:endParaRPr sz="1200"/>
          </a:p>
        </p:txBody>
      </p:sp>
      <p:pic>
        <p:nvPicPr>
          <p:cNvPr id="152" name="Google Shape;152;p28"/>
          <p:cNvPicPr preferRelativeResize="0"/>
          <p:nvPr/>
        </p:nvPicPr>
        <p:blipFill>
          <a:blip r:embed="rId3">
            <a:alphaModFix/>
          </a:blip>
          <a:stretch>
            <a:fillRect/>
          </a:stretch>
        </p:blipFill>
        <p:spPr>
          <a:xfrm>
            <a:off x="3901500" y="216425"/>
            <a:ext cx="5061525" cy="4028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u="sng"/>
              <a:t>Solution Idea 3: (Best Solution)</a:t>
            </a:r>
            <a:endParaRPr b="1" u="sng"/>
          </a:p>
        </p:txBody>
      </p:sp>
      <p:sp>
        <p:nvSpPr>
          <p:cNvPr id="158" name="Google Shape;158;p29"/>
          <p:cNvSpPr txBox="1"/>
          <p:nvPr>
            <p:ph idx="1" type="body"/>
          </p:nvPr>
        </p:nvSpPr>
        <p:spPr>
          <a:xfrm>
            <a:off x="82875" y="1080900"/>
            <a:ext cx="3800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sz="1400" u="sng"/>
              <a:t>HMW </a:t>
            </a:r>
            <a:r>
              <a:rPr lang="en" sz="1400" u="sng"/>
              <a:t>provide means for parents to track daily goals and give incentives to do the same.</a:t>
            </a:r>
            <a:endParaRPr i="1" sz="1400" u="sng"/>
          </a:p>
          <a:p>
            <a:pPr indent="0" lvl="0" marL="0" rtl="0" algn="l">
              <a:spcBef>
                <a:spcPts val="1200"/>
              </a:spcBef>
              <a:spcAft>
                <a:spcPts val="1200"/>
              </a:spcAft>
              <a:buNone/>
            </a:pPr>
            <a:r>
              <a:rPr i="1" lang="en" sz="1300"/>
              <a:t>Solution</a:t>
            </a:r>
            <a:r>
              <a:rPr lang="en" sz="1300"/>
              <a:t>: Create a platform which allows parents to input their lifestyle goals such as exercise or hobbies as well as their necessary schedule and their babies schedule. The platform will create a schedule which allows the parent to accomplish as many of their goals as they would like while being flexible with the child’s schedule throughout the day and making the necessary updates as needed. The application will also give incentives to stay on track with personal goals to help prioritize the parent as well as the child.</a:t>
            </a:r>
            <a:endParaRPr sz="1300"/>
          </a:p>
        </p:txBody>
      </p:sp>
      <p:pic>
        <p:nvPicPr>
          <p:cNvPr id="159" name="Google Shape;159;p29"/>
          <p:cNvPicPr preferRelativeResize="0"/>
          <p:nvPr/>
        </p:nvPicPr>
        <p:blipFill>
          <a:blip r:embed="rId3">
            <a:alphaModFix/>
          </a:blip>
          <a:stretch>
            <a:fillRect/>
          </a:stretch>
        </p:blipFill>
        <p:spPr>
          <a:xfrm>
            <a:off x="3138400" y="1080900"/>
            <a:ext cx="7039624" cy="27208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b="1" lang="en" sz="2820"/>
              <a:t>Storyboard</a:t>
            </a:r>
            <a:r>
              <a:rPr lang="en" sz="2820"/>
              <a:t> : HMW provide means for parents to track daily goals and give incentives to do the same. (</a:t>
            </a:r>
            <a:r>
              <a:rPr i="1" lang="en" sz="2820"/>
              <a:t>Best Solution</a:t>
            </a:r>
            <a:r>
              <a:rPr lang="en" sz="2820"/>
              <a:t>)</a:t>
            </a:r>
            <a:endParaRPr sz="282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1"/>
          <p:cNvPicPr preferRelativeResize="0"/>
          <p:nvPr/>
        </p:nvPicPr>
        <p:blipFill>
          <a:blip r:embed="rId3">
            <a:alphaModFix/>
          </a:blip>
          <a:stretch>
            <a:fillRect/>
          </a:stretch>
        </p:blipFill>
        <p:spPr>
          <a:xfrm>
            <a:off x="915625" y="0"/>
            <a:ext cx="6611050" cy="50320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1</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met a mother in her mid 20’s who works part time as an occupational therapist and has a one year old son.</a:t>
            </a:r>
            <a:endParaRPr/>
          </a:p>
          <a:p>
            <a:pPr indent="0" lvl="0" marL="0" rtl="0" algn="l">
              <a:spcBef>
                <a:spcPts val="1200"/>
              </a:spcBef>
              <a:spcAft>
                <a:spcPts val="0"/>
              </a:spcAft>
              <a:buNone/>
            </a:pPr>
            <a:r>
              <a:rPr lang="en"/>
              <a:t>We</a:t>
            </a:r>
            <a:r>
              <a:rPr lang="en"/>
              <a:t> were surprised to see that despite the plethora of information out there regarding health, sleep, nutrition etc. (Other parents, doctors, books etc.) parents are still not sure as to the reliability and effectiveness of these proposed solutions.</a:t>
            </a:r>
            <a:endParaRPr/>
          </a:p>
          <a:p>
            <a:pPr indent="0" lvl="0" marL="0" rtl="0" algn="l">
              <a:spcBef>
                <a:spcPts val="1200"/>
              </a:spcBef>
              <a:spcAft>
                <a:spcPts val="0"/>
              </a:spcAft>
              <a:buNone/>
            </a:pPr>
            <a:r>
              <a:rPr lang="en">
                <a:highlight>
                  <a:srgbClr val="FFFFFF"/>
                </a:highlight>
              </a:rPr>
              <a:t>We wonder if this means that parents unsure of current sources and are looking for more reliable and specific information, whether it be about health, sleep cycles, nutrition etc.</a:t>
            </a:r>
            <a:endParaRPr/>
          </a:p>
          <a:p>
            <a:pPr indent="0" lvl="0" marL="0" rtl="0" algn="l">
              <a:spcBef>
                <a:spcPts val="1200"/>
              </a:spcBef>
              <a:spcAft>
                <a:spcPts val="0"/>
              </a:spcAft>
              <a:buNone/>
            </a:pPr>
            <a:r>
              <a:rPr lang="en"/>
              <a:t>It would be game changing to provide parents with tailored and specific information from reliable and professional sources.</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p:cNvPicPr preferRelativeResize="0"/>
          <p:nvPr/>
        </p:nvPicPr>
        <p:blipFill>
          <a:blip r:embed="rId3">
            <a:alphaModFix/>
          </a:blip>
          <a:stretch>
            <a:fillRect/>
          </a:stretch>
        </p:blipFill>
        <p:spPr>
          <a:xfrm>
            <a:off x="1099750" y="152400"/>
            <a:ext cx="7148375" cy="4838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3"/>
          <p:cNvPicPr preferRelativeResize="0"/>
          <p:nvPr/>
        </p:nvPicPr>
        <p:blipFill>
          <a:blip r:embed="rId3">
            <a:alphaModFix/>
          </a:blip>
          <a:stretch>
            <a:fillRect/>
          </a:stretch>
        </p:blipFill>
        <p:spPr>
          <a:xfrm>
            <a:off x="1480750" y="133713"/>
            <a:ext cx="6376073" cy="4876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4"/>
          <p:cNvPicPr preferRelativeResize="0"/>
          <p:nvPr/>
        </p:nvPicPr>
        <p:blipFill>
          <a:blip r:embed="rId3">
            <a:alphaModFix/>
          </a:blip>
          <a:stretch>
            <a:fillRect/>
          </a:stretch>
        </p:blipFill>
        <p:spPr>
          <a:xfrm>
            <a:off x="301750" y="631400"/>
            <a:ext cx="2849524" cy="2168946"/>
          </a:xfrm>
          <a:prstGeom prst="rect">
            <a:avLst/>
          </a:prstGeom>
          <a:noFill/>
          <a:ln cap="flat" cmpd="sng" w="38100">
            <a:solidFill>
              <a:srgbClr val="4BA173"/>
            </a:solidFill>
            <a:prstDash val="solid"/>
            <a:round/>
            <a:headEnd len="sm" w="sm" type="none"/>
            <a:tailEnd len="sm" w="sm" type="none"/>
          </a:ln>
        </p:spPr>
      </p:pic>
      <p:cxnSp>
        <p:nvCxnSpPr>
          <p:cNvPr id="185" name="Google Shape;185;p34"/>
          <p:cNvCxnSpPr/>
          <p:nvPr/>
        </p:nvCxnSpPr>
        <p:spPr>
          <a:xfrm>
            <a:off x="3151274" y="1487273"/>
            <a:ext cx="2281800" cy="0"/>
          </a:xfrm>
          <a:prstGeom prst="straightConnector1">
            <a:avLst/>
          </a:prstGeom>
          <a:noFill/>
          <a:ln cap="flat" cmpd="sng" w="28575">
            <a:solidFill>
              <a:schemeClr val="dk2"/>
            </a:solidFill>
            <a:prstDash val="solid"/>
            <a:round/>
            <a:headEnd len="med" w="med" type="none"/>
            <a:tailEnd len="med" w="med" type="triangle"/>
          </a:ln>
        </p:spPr>
      </p:cxnSp>
      <p:pic>
        <p:nvPicPr>
          <p:cNvPr id="186" name="Google Shape;186;p34"/>
          <p:cNvPicPr preferRelativeResize="0"/>
          <p:nvPr/>
        </p:nvPicPr>
        <p:blipFill>
          <a:blip r:embed="rId4">
            <a:alphaModFix/>
          </a:blip>
          <a:stretch>
            <a:fillRect/>
          </a:stretch>
        </p:blipFill>
        <p:spPr>
          <a:xfrm>
            <a:off x="5433211" y="631400"/>
            <a:ext cx="3204314" cy="2168950"/>
          </a:xfrm>
          <a:prstGeom prst="rect">
            <a:avLst/>
          </a:prstGeom>
          <a:noFill/>
          <a:ln cap="flat" cmpd="sng" w="38100">
            <a:solidFill>
              <a:srgbClr val="4BA173"/>
            </a:solidFill>
            <a:prstDash val="solid"/>
            <a:round/>
            <a:headEnd len="sm" w="sm" type="none"/>
            <a:tailEnd len="sm" w="sm" type="none"/>
          </a:ln>
        </p:spPr>
      </p:pic>
      <p:cxnSp>
        <p:nvCxnSpPr>
          <p:cNvPr id="187" name="Google Shape;187;p34"/>
          <p:cNvCxnSpPr>
            <a:stCxn id="186" idx="2"/>
          </p:cNvCxnSpPr>
          <p:nvPr/>
        </p:nvCxnSpPr>
        <p:spPr>
          <a:xfrm flipH="1">
            <a:off x="5757367" y="2800350"/>
            <a:ext cx="1278000" cy="1282800"/>
          </a:xfrm>
          <a:prstGeom prst="straightConnector1">
            <a:avLst/>
          </a:prstGeom>
          <a:noFill/>
          <a:ln cap="flat" cmpd="sng" w="28575">
            <a:solidFill>
              <a:schemeClr val="dk2"/>
            </a:solidFill>
            <a:prstDash val="solid"/>
            <a:round/>
            <a:headEnd len="med" w="med" type="none"/>
            <a:tailEnd len="med" w="med" type="triangle"/>
          </a:ln>
        </p:spPr>
      </p:cxnSp>
      <p:pic>
        <p:nvPicPr>
          <p:cNvPr id="188" name="Google Shape;188;p34"/>
          <p:cNvPicPr preferRelativeResize="0"/>
          <p:nvPr/>
        </p:nvPicPr>
        <p:blipFill>
          <a:blip r:embed="rId5">
            <a:alphaModFix/>
          </a:blip>
          <a:stretch>
            <a:fillRect/>
          </a:stretch>
        </p:blipFill>
        <p:spPr>
          <a:xfrm>
            <a:off x="3050375" y="2949500"/>
            <a:ext cx="2707126" cy="2070250"/>
          </a:xfrm>
          <a:prstGeom prst="rect">
            <a:avLst/>
          </a:prstGeom>
          <a:noFill/>
          <a:ln cap="flat" cmpd="sng" w="38100">
            <a:solidFill>
              <a:srgbClr val="4BA173"/>
            </a:solidFill>
            <a:prstDash val="solid"/>
            <a:round/>
            <a:headEnd len="sm" w="sm" type="none"/>
            <a:tailEnd len="sm" w="sm" type="none"/>
          </a:ln>
        </p:spPr>
      </p:pic>
      <p:sp>
        <p:nvSpPr>
          <p:cNvPr id="189" name="Google Shape;189;p34"/>
          <p:cNvSpPr txBox="1"/>
          <p:nvPr>
            <p:ph type="title"/>
          </p:nvPr>
        </p:nvSpPr>
        <p:spPr>
          <a:xfrm>
            <a:off x="973225" y="0"/>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420">
                <a:latin typeface="Courier New"/>
                <a:ea typeface="Courier New"/>
                <a:cs typeface="Courier New"/>
                <a:sym typeface="Courier New"/>
              </a:rPr>
              <a:t>Storyboard</a:t>
            </a:r>
            <a:r>
              <a:rPr lang="en" sz="1420">
                <a:latin typeface="Courier New"/>
                <a:ea typeface="Courier New"/>
                <a:cs typeface="Courier New"/>
                <a:sym typeface="Courier New"/>
              </a:rPr>
              <a:t> : </a:t>
            </a:r>
            <a:r>
              <a:rPr lang="en" sz="1420">
                <a:latin typeface="Courier New"/>
                <a:ea typeface="Courier New"/>
                <a:cs typeface="Courier New"/>
                <a:sym typeface="Courier New"/>
              </a:rPr>
              <a:t>HMW provide means for parents to track daily goals and give incentives to do the same. </a:t>
            </a:r>
            <a:r>
              <a:rPr b="1" lang="en" sz="1420">
                <a:latin typeface="Courier New"/>
                <a:ea typeface="Courier New"/>
                <a:cs typeface="Courier New"/>
                <a:sym typeface="Courier New"/>
              </a:rPr>
              <a:t>(Best Solution)</a:t>
            </a:r>
            <a:endParaRPr b="1" sz="1420">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5"/>
          <p:cNvSpPr txBox="1"/>
          <p:nvPr>
            <p:ph type="title"/>
          </p:nvPr>
        </p:nvSpPr>
        <p:spPr>
          <a:xfrm>
            <a:off x="510450" y="2057400"/>
            <a:ext cx="8123100" cy="778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Storyboard</a:t>
            </a:r>
            <a:r>
              <a:rPr lang="en"/>
              <a:t> : HMW provide updated FAQs about allergies, home remedies and recipes to parents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6"/>
          <p:cNvPicPr preferRelativeResize="0"/>
          <p:nvPr/>
        </p:nvPicPr>
        <p:blipFill>
          <a:blip r:embed="rId3">
            <a:alphaModFix/>
          </a:blip>
          <a:stretch>
            <a:fillRect/>
          </a:stretch>
        </p:blipFill>
        <p:spPr>
          <a:xfrm>
            <a:off x="1379850" y="0"/>
            <a:ext cx="6466701" cy="505892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37"/>
          <p:cNvPicPr preferRelativeResize="0"/>
          <p:nvPr/>
        </p:nvPicPr>
        <p:blipFill>
          <a:blip r:embed="rId3">
            <a:alphaModFix/>
          </a:blip>
          <a:stretch>
            <a:fillRect/>
          </a:stretch>
        </p:blipFill>
        <p:spPr>
          <a:xfrm>
            <a:off x="51475" y="152400"/>
            <a:ext cx="9092526" cy="4244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38"/>
          <p:cNvPicPr preferRelativeResize="0"/>
          <p:nvPr/>
        </p:nvPicPr>
        <p:blipFill>
          <a:blip r:embed="rId3">
            <a:alphaModFix/>
          </a:blip>
          <a:stretch>
            <a:fillRect/>
          </a:stretch>
        </p:blipFill>
        <p:spPr>
          <a:xfrm>
            <a:off x="0" y="171450"/>
            <a:ext cx="9095424" cy="48005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pic>
        <p:nvPicPr>
          <p:cNvPr id="214" name="Google Shape;214;p39"/>
          <p:cNvPicPr preferRelativeResize="0"/>
          <p:nvPr/>
        </p:nvPicPr>
        <p:blipFill>
          <a:blip r:embed="rId3">
            <a:alphaModFix/>
          </a:blip>
          <a:stretch>
            <a:fillRect/>
          </a:stretch>
        </p:blipFill>
        <p:spPr>
          <a:xfrm>
            <a:off x="543325" y="585550"/>
            <a:ext cx="2743825" cy="2146501"/>
          </a:xfrm>
          <a:prstGeom prst="rect">
            <a:avLst/>
          </a:prstGeom>
          <a:noFill/>
          <a:ln cap="flat" cmpd="sng" w="38100">
            <a:solidFill>
              <a:srgbClr val="4BA173"/>
            </a:solidFill>
            <a:prstDash val="solid"/>
            <a:round/>
            <a:headEnd len="sm" w="sm" type="none"/>
            <a:tailEnd len="sm" w="sm" type="none"/>
          </a:ln>
        </p:spPr>
      </p:pic>
      <p:pic>
        <p:nvPicPr>
          <p:cNvPr id="215" name="Google Shape;215;p39"/>
          <p:cNvPicPr preferRelativeResize="0"/>
          <p:nvPr/>
        </p:nvPicPr>
        <p:blipFill>
          <a:blip r:embed="rId4">
            <a:alphaModFix/>
          </a:blip>
          <a:stretch>
            <a:fillRect/>
          </a:stretch>
        </p:blipFill>
        <p:spPr>
          <a:xfrm>
            <a:off x="4572000" y="661750"/>
            <a:ext cx="4325729" cy="2019326"/>
          </a:xfrm>
          <a:prstGeom prst="rect">
            <a:avLst/>
          </a:prstGeom>
          <a:noFill/>
          <a:ln cap="flat" cmpd="sng" w="38100">
            <a:solidFill>
              <a:srgbClr val="4BA173"/>
            </a:solidFill>
            <a:prstDash val="solid"/>
            <a:round/>
            <a:headEnd len="sm" w="sm" type="none"/>
            <a:tailEnd len="sm" w="sm" type="none"/>
          </a:ln>
        </p:spPr>
      </p:pic>
      <p:pic>
        <p:nvPicPr>
          <p:cNvPr id="216" name="Google Shape;216;p39"/>
          <p:cNvPicPr preferRelativeResize="0"/>
          <p:nvPr/>
        </p:nvPicPr>
        <p:blipFill>
          <a:blip r:embed="rId5">
            <a:alphaModFix/>
          </a:blip>
          <a:stretch>
            <a:fillRect/>
          </a:stretch>
        </p:blipFill>
        <p:spPr>
          <a:xfrm>
            <a:off x="2448775" y="3010800"/>
            <a:ext cx="3825910" cy="2019325"/>
          </a:xfrm>
          <a:prstGeom prst="rect">
            <a:avLst/>
          </a:prstGeom>
          <a:noFill/>
          <a:ln cap="flat" cmpd="sng" w="38100">
            <a:solidFill>
              <a:srgbClr val="4BA173"/>
            </a:solidFill>
            <a:prstDash val="solid"/>
            <a:round/>
            <a:headEnd len="sm" w="sm" type="none"/>
            <a:tailEnd len="sm" w="sm" type="none"/>
          </a:ln>
        </p:spPr>
      </p:pic>
      <p:cxnSp>
        <p:nvCxnSpPr>
          <p:cNvPr id="217" name="Google Shape;217;p39"/>
          <p:cNvCxnSpPr>
            <a:stCxn id="214" idx="3"/>
            <a:endCxn id="215" idx="1"/>
          </p:cNvCxnSpPr>
          <p:nvPr/>
        </p:nvCxnSpPr>
        <p:spPr>
          <a:xfrm>
            <a:off x="3287150" y="1658801"/>
            <a:ext cx="1284900" cy="126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9"/>
          <p:cNvCxnSpPr>
            <a:endCxn id="216" idx="3"/>
          </p:cNvCxnSpPr>
          <p:nvPr/>
        </p:nvCxnSpPr>
        <p:spPr>
          <a:xfrm flipH="1">
            <a:off x="6274685" y="2707663"/>
            <a:ext cx="1368000" cy="13128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39"/>
          <p:cNvSpPr txBox="1"/>
          <p:nvPr>
            <p:ph type="title"/>
          </p:nvPr>
        </p:nvSpPr>
        <p:spPr>
          <a:xfrm>
            <a:off x="724838" y="-88325"/>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420">
                <a:latin typeface="Courier New"/>
                <a:ea typeface="Courier New"/>
                <a:cs typeface="Courier New"/>
                <a:sym typeface="Courier New"/>
              </a:rPr>
              <a:t>Storyboard</a:t>
            </a:r>
            <a:r>
              <a:rPr lang="en" sz="1420">
                <a:latin typeface="Courier New"/>
                <a:ea typeface="Courier New"/>
                <a:cs typeface="Courier New"/>
                <a:sym typeface="Courier New"/>
              </a:rPr>
              <a:t> : </a:t>
            </a:r>
            <a:r>
              <a:rPr lang="en" sz="1420">
                <a:latin typeface="Courier New"/>
                <a:ea typeface="Courier New"/>
                <a:cs typeface="Courier New"/>
                <a:sym typeface="Courier New"/>
              </a:rPr>
              <a:t>HMW provide updated FAQs about allergies, home remedies and recipes to parents </a:t>
            </a:r>
            <a:endParaRPr sz="1420">
              <a:latin typeface="Courier New"/>
              <a:ea typeface="Courier New"/>
              <a:cs typeface="Courier New"/>
              <a:sym typeface="Courier New"/>
            </a:endParaRPr>
          </a:p>
          <a:p>
            <a:pPr indent="0" lvl="0" marL="0" rtl="0" algn="ctr">
              <a:spcBef>
                <a:spcPts val="0"/>
              </a:spcBef>
              <a:spcAft>
                <a:spcPts val="0"/>
              </a:spcAft>
              <a:buSzPts val="990"/>
              <a:buNone/>
            </a:pPr>
            <a:r>
              <a:t/>
            </a:r>
            <a:endParaRPr sz="1420">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0"/>
          <p:cNvSpPr txBox="1"/>
          <p:nvPr>
            <p:ph type="title"/>
          </p:nvPr>
        </p:nvSpPr>
        <p:spPr>
          <a:xfrm>
            <a:off x="510450" y="1686075"/>
            <a:ext cx="8123100" cy="11502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t>Storyboard</a:t>
            </a:r>
            <a:r>
              <a:rPr lang="en"/>
              <a:t> : HWM support the mental Health and well being of parents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41"/>
          <p:cNvPicPr preferRelativeResize="0"/>
          <p:nvPr/>
        </p:nvPicPr>
        <p:blipFill>
          <a:blip r:embed="rId3">
            <a:alphaModFix/>
          </a:blip>
          <a:stretch>
            <a:fillRect/>
          </a:stretch>
        </p:blipFill>
        <p:spPr>
          <a:xfrm>
            <a:off x="1411138" y="66212"/>
            <a:ext cx="6321710" cy="4886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2</a:t>
            </a:r>
            <a:endParaRPr/>
          </a:p>
        </p:txBody>
      </p:sp>
      <p:sp>
        <p:nvSpPr>
          <p:cNvPr id="72" name="Google Shape;72;p15"/>
          <p:cNvSpPr txBox="1"/>
          <p:nvPr>
            <p:ph idx="1" type="body"/>
          </p:nvPr>
        </p:nvSpPr>
        <p:spPr>
          <a:xfrm>
            <a:off x="311700" y="1075325"/>
            <a:ext cx="8520600" cy="34164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sz="1700"/>
              <a:t>We met with a mother in her late 20’s to a 4-month old daughter who works part time as a Fellowship of Catholic University Students (FOCUS) mentor at the University of Texas Dallas.</a:t>
            </a:r>
            <a:endParaRPr sz="2100"/>
          </a:p>
          <a:p>
            <a:pPr indent="0" lvl="0" marL="0" rtl="0" algn="l">
              <a:spcBef>
                <a:spcPts val="1200"/>
              </a:spcBef>
              <a:spcAft>
                <a:spcPts val="0"/>
              </a:spcAft>
              <a:buNone/>
            </a:pPr>
            <a:r>
              <a:rPr lang="en"/>
              <a:t>We were surprised to notice that although parents can </a:t>
            </a:r>
            <a:r>
              <a:rPr lang="en"/>
              <a:t>comprehend</a:t>
            </a:r>
            <a:r>
              <a:rPr lang="en"/>
              <a:t> that raising children is expensive, they rarely plan or have the required tools to financially plan for raising children.</a:t>
            </a:r>
            <a:endParaRPr/>
          </a:p>
          <a:p>
            <a:pPr indent="0" lvl="0" marL="0" rtl="0" algn="l">
              <a:spcBef>
                <a:spcPts val="1200"/>
              </a:spcBef>
              <a:spcAft>
                <a:spcPts val="0"/>
              </a:spcAft>
              <a:buNone/>
            </a:pPr>
            <a:r>
              <a:rPr lang="en"/>
              <a:t>We wonder if this means that parents are more stressed than they need be because they are unaware of financial options and tools which would assist in raising a child and manage expenses.</a:t>
            </a:r>
            <a:endParaRPr/>
          </a:p>
          <a:p>
            <a:pPr indent="0" lvl="0" marL="0" rtl="0" algn="l">
              <a:spcBef>
                <a:spcPts val="1200"/>
              </a:spcBef>
              <a:spcAft>
                <a:spcPts val="1200"/>
              </a:spcAft>
              <a:buNone/>
            </a:pPr>
            <a:r>
              <a:rPr lang="en"/>
              <a:t>It would be game-changing to provide easily accessible financial information to adults before they become parents.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2"/>
          <p:cNvPicPr preferRelativeResize="0"/>
          <p:nvPr/>
        </p:nvPicPr>
        <p:blipFill>
          <a:blip r:embed="rId3">
            <a:alphaModFix/>
          </a:blip>
          <a:stretch>
            <a:fillRect/>
          </a:stretch>
        </p:blipFill>
        <p:spPr>
          <a:xfrm>
            <a:off x="848675" y="109750"/>
            <a:ext cx="7429248" cy="48790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43"/>
          <p:cNvPicPr preferRelativeResize="0"/>
          <p:nvPr/>
        </p:nvPicPr>
        <p:blipFill>
          <a:blip r:embed="rId3">
            <a:alphaModFix/>
          </a:blip>
          <a:stretch>
            <a:fillRect/>
          </a:stretch>
        </p:blipFill>
        <p:spPr>
          <a:xfrm>
            <a:off x="795325" y="152400"/>
            <a:ext cx="7367772" cy="48386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44"/>
          <p:cNvPicPr preferRelativeResize="0"/>
          <p:nvPr/>
        </p:nvPicPr>
        <p:blipFill>
          <a:blip r:embed="rId3">
            <a:alphaModFix/>
          </a:blip>
          <a:stretch>
            <a:fillRect/>
          </a:stretch>
        </p:blipFill>
        <p:spPr>
          <a:xfrm>
            <a:off x="752475" y="152400"/>
            <a:ext cx="7367772" cy="483869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1016075" y="233075"/>
            <a:ext cx="7351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420">
                <a:latin typeface="Courier New"/>
                <a:ea typeface="Courier New"/>
                <a:cs typeface="Courier New"/>
                <a:sym typeface="Courier New"/>
              </a:rPr>
              <a:t>Storyboard</a:t>
            </a:r>
            <a:r>
              <a:rPr lang="en" sz="1420">
                <a:latin typeface="Courier New"/>
                <a:ea typeface="Courier New"/>
                <a:cs typeface="Courier New"/>
                <a:sym typeface="Courier New"/>
              </a:rPr>
              <a:t> : HMW support the mental Health and well being of parents</a:t>
            </a:r>
            <a:endParaRPr sz="1420">
              <a:latin typeface="Courier New"/>
              <a:ea typeface="Courier New"/>
              <a:cs typeface="Courier New"/>
              <a:sym typeface="Courier New"/>
            </a:endParaRPr>
          </a:p>
        </p:txBody>
      </p:sp>
      <p:pic>
        <p:nvPicPr>
          <p:cNvPr id="250" name="Google Shape;250;p45"/>
          <p:cNvPicPr preferRelativeResize="0"/>
          <p:nvPr/>
        </p:nvPicPr>
        <p:blipFill>
          <a:blip r:embed="rId3">
            <a:alphaModFix/>
          </a:blip>
          <a:stretch>
            <a:fillRect/>
          </a:stretch>
        </p:blipFill>
        <p:spPr>
          <a:xfrm>
            <a:off x="1182500" y="852325"/>
            <a:ext cx="3080049" cy="1976249"/>
          </a:xfrm>
          <a:prstGeom prst="rect">
            <a:avLst/>
          </a:prstGeom>
          <a:noFill/>
          <a:ln cap="flat" cmpd="sng" w="19050">
            <a:solidFill>
              <a:schemeClr val="dk2"/>
            </a:solidFill>
            <a:prstDash val="solid"/>
            <a:round/>
            <a:headEnd len="sm" w="sm" type="none"/>
            <a:tailEnd len="sm" w="sm" type="none"/>
          </a:ln>
        </p:spPr>
      </p:pic>
      <p:pic>
        <p:nvPicPr>
          <p:cNvPr id="251" name="Google Shape;251;p45"/>
          <p:cNvPicPr preferRelativeResize="0"/>
          <p:nvPr/>
        </p:nvPicPr>
        <p:blipFill>
          <a:blip r:embed="rId4">
            <a:alphaModFix/>
          </a:blip>
          <a:stretch>
            <a:fillRect/>
          </a:stretch>
        </p:blipFill>
        <p:spPr>
          <a:xfrm>
            <a:off x="5707364" y="852325"/>
            <a:ext cx="3009167" cy="1976249"/>
          </a:xfrm>
          <a:prstGeom prst="rect">
            <a:avLst/>
          </a:prstGeom>
          <a:noFill/>
          <a:ln cap="flat" cmpd="sng" w="19050">
            <a:solidFill>
              <a:schemeClr val="dk2"/>
            </a:solidFill>
            <a:prstDash val="solid"/>
            <a:round/>
            <a:headEnd len="sm" w="sm" type="none"/>
            <a:tailEnd len="sm" w="sm" type="none"/>
          </a:ln>
        </p:spPr>
      </p:pic>
      <p:pic>
        <p:nvPicPr>
          <p:cNvPr id="252" name="Google Shape;252;p45"/>
          <p:cNvPicPr preferRelativeResize="0"/>
          <p:nvPr/>
        </p:nvPicPr>
        <p:blipFill>
          <a:blip r:embed="rId5">
            <a:alphaModFix/>
          </a:blip>
          <a:stretch>
            <a:fillRect/>
          </a:stretch>
        </p:blipFill>
        <p:spPr>
          <a:xfrm>
            <a:off x="1182500" y="2991500"/>
            <a:ext cx="3080049" cy="2022799"/>
          </a:xfrm>
          <a:prstGeom prst="rect">
            <a:avLst/>
          </a:prstGeom>
          <a:noFill/>
          <a:ln cap="flat" cmpd="sng" w="19050">
            <a:solidFill>
              <a:schemeClr val="dk2"/>
            </a:solidFill>
            <a:prstDash val="solid"/>
            <a:round/>
            <a:headEnd len="sm" w="sm" type="none"/>
            <a:tailEnd len="sm" w="sm" type="none"/>
          </a:ln>
        </p:spPr>
      </p:pic>
      <p:pic>
        <p:nvPicPr>
          <p:cNvPr id="253" name="Google Shape;253;p45"/>
          <p:cNvPicPr preferRelativeResize="0"/>
          <p:nvPr/>
        </p:nvPicPr>
        <p:blipFill>
          <a:blip r:embed="rId6">
            <a:alphaModFix/>
          </a:blip>
          <a:stretch>
            <a:fillRect/>
          </a:stretch>
        </p:blipFill>
        <p:spPr>
          <a:xfrm>
            <a:off x="5671925" y="2991512"/>
            <a:ext cx="3080049" cy="2022782"/>
          </a:xfrm>
          <a:prstGeom prst="rect">
            <a:avLst/>
          </a:prstGeom>
          <a:noFill/>
          <a:ln cap="flat" cmpd="sng" w="19050">
            <a:solidFill>
              <a:schemeClr val="dk2"/>
            </a:solidFill>
            <a:prstDash val="solid"/>
            <a:round/>
            <a:headEnd len="sm" w="sm" type="none"/>
            <a:tailEnd len="sm" w="sm" type="none"/>
          </a:ln>
        </p:spPr>
      </p:pic>
      <p:cxnSp>
        <p:nvCxnSpPr>
          <p:cNvPr id="254" name="Google Shape;254;p45"/>
          <p:cNvCxnSpPr>
            <a:stCxn id="250" idx="3"/>
            <a:endCxn id="251" idx="1"/>
          </p:cNvCxnSpPr>
          <p:nvPr/>
        </p:nvCxnSpPr>
        <p:spPr>
          <a:xfrm>
            <a:off x="4262549" y="1840449"/>
            <a:ext cx="1444800" cy="0"/>
          </a:xfrm>
          <a:prstGeom prst="straightConnector1">
            <a:avLst/>
          </a:prstGeom>
          <a:noFill/>
          <a:ln cap="flat" cmpd="sng" w="28575">
            <a:solidFill>
              <a:schemeClr val="dk2"/>
            </a:solidFill>
            <a:prstDash val="solid"/>
            <a:round/>
            <a:headEnd len="med" w="med" type="none"/>
            <a:tailEnd len="med" w="med" type="stealth"/>
          </a:ln>
        </p:spPr>
      </p:cxnSp>
      <p:cxnSp>
        <p:nvCxnSpPr>
          <p:cNvPr id="255" name="Google Shape;255;p45"/>
          <p:cNvCxnSpPr>
            <a:stCxn id="252" idx="3"/>
            <a:endCxn id="253" idx="1"/>
          </p:cNvCxnSpPr>
          <p:nvPr/>
        </p:nvCxnSpPr>
        <p:spPr>
          <a:xfrm>
            <a:off x="4262549" y="4002900"/>
            <a:ext cx="1409400" cy="0"/>
          </a:xfrm>
          <a:prstGeom prst="straightConnector1">
            <a:avLst/>
          </a:prstGeom>
          <a:noFill/>
          <a:ln cap="flat" cmpd="sng" w="28575">
            <a:solidFill>
              <a:schemeClr val="dk2"/>
            </a:solidFill>
            <a:prstDash val="solid"/>
            <a:round/>
            <a:headEnd len="med" w="med" type="none"/>
            <a:tailEnd len="med" w="med" type="stealth"/>
          </a:ln>
        </p:spPr>
      </p:cxnSp>
      <p:cxnSp>
        <p:nvCxnSpPr>
          <p:cNvPr id="256" name="Google Shape;256;p45"/>
          <p:cNvCxnSpPr>
            <a:stCxn id="251" idx="1"/>
            <a:endCxn id="252" idx="3"/>
          </p:cNvCxnSpPr>
          <p:nvPr/>
        </p:nvCxnSpPr>
        <p:spPr>
          <a:xfrm flipH="1">
            <a:off x="4262564" y="1840449"/>
            <a:ext cx="1444800" cy="21624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3</a:t>
            </a:r>
            <a:endParaRPr/>
          </a:p>
        </p:txBody>
      </p:sp>
      <p:sp>
        <p:nvSpPr>
          <p:cNvPr id="78" name="Google Shape;78;p16"/>
          <p:cNvSpPr txBox="1"/>
          <p:nvPr>
            <p:ph idx="1" type="body"/>
          </p:nvPr>
        </p:nvSpPr>
        <p:spPr>
          <a:xfrm>
            <a:off x="311700" y="107532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We met a 25 year old father to a 1 year old son who works as a Biomedical engineer remotely allowing him to be with his son all day long.</a:t>
            </a:r>
            <a:endParaRPr sz="1700"/>
          </a:p>
          <a:p>
            <a:pPr indent="0" lvl="0" marL="0" rtl="0" algn="l">
              <a:spcBef>
                <a:spcPts val="1200"/>
              </a:spcBef>
              <a:spcAft>
                <a:spcPts val="0"/>
              </a:spcAft>
              <a:buNone/>
            </a:pPr>
            <a:r>
              <a:rPr lang="en"/>
              <a:t>We were surprised to know that although parents are overjoyed and grateful about parenthood, they acknowledge that they had to sacrifice a lot of hobbies and passions which were important to them.</a:t>
            </a:r>
            <a:endParaRPr/>
          </a:p>
          <a:p>
            <a:pPr indent="0" lvl="0" marL="0" rtl="0" algn="l">
              <a:spcBef>
                <a:spcPts val="1200"/>
              </a:spcBef>
              <a:spcAft>
                <a:spcPts val="0"/>
              </a:spcAft>
              <a:buNone/>
            </a:pPr>
            <a:r>
              <a:rPr lang="en"/>
              <a:t>We wonder if this means, parents struggle to prioritize themselves and want to explore their passions after </a:t>
            </a:r>
            <a:r>
              <a:rPr lang="en"/>
              <a:t>parenthood</a:t>
            </a:r>
            <a:r>
              <a:rPr lang="en"/>
              <a:t> but do not have the time or means to do so.</a:t>
            </a:r>
            <a:endParaRPr/>
          </a:p>
          <a:p>
            <a:pPr indent="0" lvl="0" marL="0" rtl="0" algn="l">
              <a:spcBef>
                <a:spcPts val="1200"/>
              </a:spcBef>
              <a:spcAft>
                <a:spcPts val="1200"/>
              </a:spcAft>
              <a:buNone/>
            </a:pPr>
            <a:r>
              <a:rPr lang="en"/>
              <a:t>It would be game-changing to provide ways to help them actively engage with their hobbies without affecting their duty as a parent.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POV 4</a:t>
            </a:r>
            <a:endParaRPr/>
          </a:p>
        </p:txBody>
      </p:sp>
      <p:sp>
        <p:nvSpPr>
          <p:cNvPr id="84" name="Google Shape;84;p17"/>
          <p:cNvSpPr txBox="1"/>
          <p:nvPr>
            <p:ph idx="1" type="body"/>
          </p:nvPr>
        </p:nvSpPr>
        <p:spPr>
          <a:xfrm>
            <a:off x="311700" y="107532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We met a mother in her mid 20’s who works part time as an occupational therapist and has a one year old son.</a:t>
            </a:r>
            <a:endParaRPr i="1" sz="1700"/>
          </a:p>
          <a:p>
            <a:pPr indent="0" lvl="0" marL="0" rtl="0" algn="l">
              <a:spcBef>
                <a:spcPts val="1200"/>
              </a:spcBef>
              <a:spcAft>
                <a:spcPts val="0"/>
              </a:spcAft>
              <a:buNone/>
            </a:pPr>
            <a:r>
              <a:rPr lang="en"/>
              <a:t>We were surprised to know that she feels a wide and complex range of emotions while dealing with children ( such as neglecting children while working, not being able to bond with the child etc. ) </a:t>
            </a:r>
            <a:endParaRPr/>
          </a:p>
          <a:p>
            <a:pPr indent="0" lvl="0" marL="0" rtl="0" algn="l">
              <a:spcBef>
                <a:spcPts val="1200"/>
              </a:spcBef>
              <a:spcAft>
                <a:spcPts val="0"/>
              </a:spcAft>
              <a:buNone/>
            </a:pPr>
            <a:r>
              <a:rPr lang="en"/>
              <a:t>We wonder if it means, that she is stressed and anxious as a consequence of the </a:t>
            </a:r>
            <a:r>
              <a:rPr lang="en"/>
              <a:t>ups</a:t>
            </a:r>
            <a:r>
              <a:rPr lang="en"/>
              <a:t> and </a:t>
            </a:r>
            <a:r>
              <a:rPr lang="en"/>
              <a:t>downs</a:t>
            </a:r>
            <a:r>
              <a:rPr lang="en"/>
              <a:t> of raising a child.</a:t>
            </a:r>
            <a:endParaRPr/>
          </a:p>
          <a:p>
            <a:pPr indent="0" lvl="0" marL="0" rtl="0" algn="l">
              <a:spcBef>
                <a:spcPts val="1200"/>
              </a:spcBef>
              <a:spcAft>
                <a:spcPts val="1200"/>
              </a:spcAft>
              <a:buNone/>
            </a:pPr>
            <a:r>
              <a:rPr lang="en"/>
              <a:t>It would be game-changing to provide mental health care to her from licensed and professional medical sources so that she can be the best versions of her</a:t>
            </a:r>
            <a:r>
              <a:rPr lang="en"/>
              <a:t>self</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HMW 1: </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AutoNum type="arabicPeriod"/>
            </a:pPr>
            <a:r>
              <a:rPr lang="en" sz="1400"/>
              <a:t>Help mothers find quiet spaces/rooms/surroundings to feed and change babies.</a:t>
            </a:r>
            <a:endParaRPr sz="1400"/>
          </a:p>
          <a:p>
            <a:pPr indent="-317500" lvl="0" marL="457200" rtl="0" algn="l">
              <a:spcBef>
                <a:spcPts val="0"/>
              </a:spcBef>
              <a:spcAft>
                <a:spcPts val="0"/>
              </a:spcAft>
              <a:buSzPts val="1400"/>
              <a:buAutoNum type="arabicPeriod"/>
            </a:pPr>
            <a:r>
              <a:rPr b="1" lang="en" sz="1400"/>
              <a:t>Provide updated </a:t>
            </a:r>
            <a:r>
              <a:rPr b="1" lang="en" sz="1400"/>
              <a:t>FAQs</a:t>
            </a:r>
            <a:r>
              <a:rPr b="1" lang="en" sz="1400"/>
              <a:t> about allergies, home remedies, </a:t>
            </a:r>
            <a:r>
              <a:rPr b="1" lang="en" sz="1400"/>
              <a:t>recipes etc. </a:t>
            </a:r>
            <a:r>
              <a:rPr b="1" lang="en" sz="1400"/>
              <a:t>to parents</a:t>
            </a:r>
            <a:endParaRPr b="1" sz="1400"/>
          </a:p>
          <a:p>
            <a:pPr indent="-317500" lvl="0" marL="457200" rtl="0" algn="l">
              <a:spcBef>
                <a:spcPts val="0"/>
              </a:spcBef>
              <a:spcAft>
                <a:spcPts val="0"/>
              </a:spcAft>
              <a:buSzPts val="1400"/>
              <a:buAutoNum type="arabicPeriod"/>
            </a:pPr>
            <a:r>
              <a:rPr lang="en" sz="1400"/>
              <a:t>Provide schedules to manage child eating patterns. </a:t>
            </a:r>
            <a:endParaRPr sz="1400"/>
          </a:p>
          <a:p>
            <a:pPr indent="-317500" lvl="0" marL="457200" rtl="0" algn="l">
              <a:spcBef>
                <a:spcPts val="0"/>
              </a:spcBef>
              <a:spcAft>
                <a:spcPts val="0"/>
              </a:spcAft>
              <a:buSzPts val="1400"/>
              <a:buAutoNum type="arabicPeriod"/>
            </a:pPr>
            <a:r>
              <a:rPr lang="en" sz="1400"/>
              <a:t>Monitor sleep patterns and work towards healthier cycles for both themselves and the child ?</a:t>
            </a:r>
            <a:endParaRPr sz="1400"/>
          </a:p>
          <a:p>
            <a:pPr indent="-317500" lvl="0" marL="457200" rtl="0" algn="l">
              <a:spcBef>
                <a:spcPts val="0"/>
              </a:spcBef>
              <a:spcAft>
                <a:spcPts val="0"/>
              </a:spcAft>
              <a:buSzPts val="1400"/>
              <a:buAutoNum type="arabicPeriod"/>
            </a:pPr>
            <a:r>
              <a:rPr lang="en" sz="1400"/>
              <a:t>Track methods and </a:t>
            </a:r>
            <a:r>
              <a:rPr lang="en" sz="1400"/>
              <a:t>remedies</a:t>
            </a:r>
            <a:r>
              <a:rPr lang="en" sz="1400"/>
              <a:t> that  worked for other parents, and give ways to post such informations </a:t>
            </a:r>
            <a:r>
              <a:rPr lang="en" sz="1400"/>
              <a:t>themselves</a:t>
            </a:r>
            <a:r>
              <a:rPr lang="en" sz="1400"/>
              <a:t>. </a:t>
            </a:r>
            <a:endParaRPr sz="1400"/>
          </a:p>
          <a:p>
            <a:pPr indent="-317500" lvl="0" marL="457200" rtl="0" algn="l">
              <a:spcBef>
                <a:spcPts val="0"/>
              </a:spcBef>
              <a:spcAft>
                <a:spcPts val="0"/>
              </a:spcAft>
              <a:buSzPts val="1400"/>
              <a:buAutoNum type="arabicPeriod"/>
            </a:pPr>
            <a:r>
              <a:rPr lang="en" sz="1400"/>
              <a:t>Give easy methods for parents to schedule consultations and appointments with doctors and specialists.</a:t>
            </a:r>
            <a:endParaRPr sz="1400"/>
          </a:p>
          <a:p>
            <a:pPr indent="-317500" lvl="0" marL="457200" rtl="0" algn="l">
              <a:spcBef>
                <a:spcPts val="0"/>
              </a:spcBef>
              <a:spcAft>
                <a:spcPts val="0"/>
              </a:spcAft>
              <a:buSzPts val="1400"/>
              <a:buAutoNum type="arabicPeriod"/>
            </a:pPr>
            <a:r>
              <a:rPr lang="en" sz="1400"/>
              <a:t>Provide common </a:t>
            </a:r>
            <a:r>
              <a:rPr lang="en" sz="1400"/>
              <a:t>symptoms</a:t>
            </a:r>
            <a:r>
              <a:rPr lang="en" sz="1400"/>
              <a:t> and alarms experienced by most babies. ( Bee S</a:t>
            </a:r>
            <a:r>
              <a:rPr lang="en" sz="1400"/>
              <a:t>tings</a:t>
            </a:r>
            <a:r>
              <a:rPr lang="en" sz="1400"/>
              <a:t>, Jaundice, Impared Speech / Vision etc.)</a:t>
            </a:r>
            <a:endParaRPr sz="1400"/>
          </a:p>
          <a:p>
            <a:pPr indent="-317500" lvl="0" marL="457200" rtl="0" algn="l">
              <a:spcBef>
                <a:spcPts val="0"/>
              </a:spcBef>
              <a:spcAft>
                <a:spcPts val="0"/>
              </a:spcAft>
              <a:buSzPts val="1400"/>
              <a:buAutoNum type="arabicPeriod"/>
            </a:pPr>
            <a:r>
              <a:rPr lang="en" sz="1400"/>
              <a:t>p</a:t>
            </a:r>
            <a:r>
              <a:rPr lang="en" sz="1400"/>
              <a:t>rovide  a platform so that </a:t>
            </a:r>
            <a:r>
              <a:rPr lang="en" sz="1400"/>
              <a:t>parents</a:t>
            </a:r>
            <a:r>
              <a:rPr lang="en" sz="1400"/>
              <a:t> can browse catalogues for tested and approved baby products</a:t>
            </a:r>
            <a:r>
              <a:rPr lang="en" sz="1400"/>
              <a:t>(i.e. mattresses, bottles, pacifiers etc)</a:t>
            </a:r>
            <a:endParaRPr sz="1400"/>
          </a:p>
          <a:p>
            <a:pPr indent="-317500" lvl="0" marL="457200" rtl="0" algn="l">
              <a:spcBef>
                <a:spcPts val="0"/>
              </a:spcBef>
              <a:spcAft>
                <a:spcPts val="0"/>
              </a:spcAft>
              <a:buSzPts val="1400"/>
              <a:buAutoNum type="arabicPeriod"/>
            </a:pPr>
            <a:r>
              <a:rPr lang="en" sz="1400"/>
              <a:t>Help parents ask the right questions regarding their child's sleep and feeding patterns.</a:t>
            </a:r>
            <a:endParaRPr sz="1400"/>
          </a:p>
          <a:p>
            <a:pPr indent="-317500" lvl="0" marL="457200" rtl="0" algn="l">
              <a:spcBef>
                <a:spcPts val="0"/>
              </a:spcBef>
              <a:spcAft>
                <a:spcPts val="0"/>
              </a:spcAft>
              <a:buSzPts val="1400"/>
              <a:buAutoNum type="arabicPeriod"/>
            </a:pPr>
            <a:r>
              <a:rPr lang="en" sz="1400"/>
              <a:t>Educate parents about the importance of hygiene when handling a baby to prevent infections</a:t>
            </a:r>
            <a:endParaRPr sz="1400"/>
          </a:p>
          <a:p>
            <a:pPr indent="0" lvl="0" marL="457200" rtl="0" algn="l">
              <a:spcBef>
                <a:spcPts val="1200"/>
              </a:spcBef>
              <a:spcAft>
                <a:spcPts val="12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HMW 2:</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AutoNum type="arabicPeriod"/>
            </a:pPr>
            <a:r>
              <a:rPr lang="en"/>
              <a:t>Give parents a list of govt and funded resources that can help them acquire emergency funds if needed.</a:t>
            </a:r>
            <a:endParaRPr/>
          </a:p>
          <a:p>
            <a:pPr indent="-308610" lvl="0" marL="457200" rtl="0" algn="l">
              <a:spcBef>
                <a:spcPts val="0"/>
              </a:spcBef>
              <a:spcAft>
                <a:spcPts val="0"/>
              </a:spcAft>
              <a:buSzPct val="100000"/>
              <a:buAutoNum type="arabicPeriod"/>
            </a:pPr>
            <a:r>
              <a:rPr lang="en"/>
              <a:t>Help parents find methods to reduce monthly expenditure based on their income and spending habits, by </a:t>
            </a:r>
            <a:r>
              <a:rPr lang="en"/>
              <a:t>maintaining</a:t>
            </a:r>
            <a:r>
              <a:rPr lang="en"/>
              <a:t> and </a:t>
            </a:r>
            <a:r>
              <a:rPr lang="en"/>
              <a:t>enforcing</a:t>
            </a:r>
            <a:r>
              <a:rPr lang="en"/>
              <a:t> a household budget.</a:t>
            </a:r>
            <a:endParaRPr/>
          </a:p>
          <a:p>
            <a:pPr indent="-308610" lvl="0" marL="457200" rtl="0" algn="l">
              <a:spcBef>
                <a:spcPts val="0"/>
              </a:spcBef>
              <a:spcAft>
                <a:spcPts val="0"/>
              </a:spcAft>
              <a:buSzPct val="100000"/>
              <a:buAutoNum type="arabicPeriod"/>
            </a:pPr>
            <a:r>
              <a:rPr b="1" lang="en"/>
              <a:t>Help parents predict financial risks based on their current spending and income.</a:t>
            </a:r>
            <a:endParaRPr b="1"/>
          </a:p>
          <a:p>
            <a:pPr indent="-308610" lvl="0" marL="457200" rtl="0" algn="l">
              <a:spcBef>
                <a:spcPts val="0"/>
              </a:spcBef>
              <a:spcAft>
                <a:spcPts val="0"/>
              </a:spcAft>
              <a:buSzPct val="100000"/>
              <a:buAutoNum type="arabicPeriod"/>
            </a:pPr>
            <a:r>
              <a:rPr lang="en"/>
              <a:t>Supply easily understandable insurance and tax form information. (Understand how tax returns and insurance claims work properly)</a:t>
            </a:r>
            <a:endParaRPr/>
          </a:p>
          <a:p>
            <a:pPr indent="-308610" lvl="0" marL="457200" rtl="0" algn="l">
              <a:spcBef>
                <a:spcPts val="0"/>
              </a:spcBef>
              <a:spcAft>
                <a:spcPts val="0"/>
              </a:spcAft>
              <a:buSzPct val="100000"/>
              <a:buAutoNum type="arabicPeriod"/>
            </a:pPr>
            <a:r>
              <a:rPr lang="en"/>
              <a:t>Provide popular and tested </a:t>
            </a:r>
            <a:r>
              <a:rPr lang="en"/>
              <a:t>saving</a:t>
            </a:r>
            <a:r>
              <a:rPr lang="en"/>
              <a:t> </a:t>
            </a:r>
            <a:r>
              <a:rPr lang="en"/>
              <a:t>methods</a:t>
            </a:r>
            <a:r>
              <a:rPr lang="en"/>
              <a:t> to new parents. </a:t>
            </a:r>
            <a:endParaRPr/>
          </a:p>
          <a:p>
            <a:pPr indent="-308610" lvl="0" marL="457200" rtl="0" algn="l">
              <a:spcBef>
                <a:spcPts val="0"/>
              </a:spcBef>
              <a:spcAft>
                <a:spcPts val="0"/>
              </a:spcAft>
              <a:buSzPct val="100000"/>
              <a:buAutoNum type="arabicPeriod"/>
            </a:pPr>
            <a:r>
              <a:rPr lang="en"/>
              <a:t>Help connect banks and parents so that they can save through college funds, health care, HSA etc.</a:t>
            </a:r>
            <a:endParaRPr/>
          </a:p>
          <a:p>
            <a:pPr indent="-308610" lvl="0" marL="457200" rtl="0" algn="l">
              <a:spcBef>
                <a:spcPts val="0"/>
              </a:spcBef>
              <a:spcAft>
                <a:spcPts val="0"/>
              </a:spcAft>
              <a:buSzPct val="100000"/>
              <a:buAutoNum type="arabicPeriod"/>
            </a:pPr>
            <a:r>
              <a:rPr b="1" lang="en"/>
              <a:t>Help parents access cheaper options by comparing rates from different sources for daily ongoing purchases such as medications, cribs, toys, insurance etc. Also, they can arrange items directly from other </a:t>
            </a:r>
            <a:r>
              <a:rPr b="1" lang="en"/>
              <a:t>parents</a:t>
            </a:r>
            <a:r>
              <a:rPr b="1" lang="en"/>
              <a:t> who do not need said item anymore. </a:t>
            </a:r>
            <a:endParaRPr b="1"/>
          </a:p>
          <a:p>
            <a:pPr indent="-308610" lvl="0" marL="457200" rtl="0" algn="l">
              <a:spcBef>
                <a:spcPts val="0"/>
              </a:spcBef>
              <a:spcAft>
                <a:spcPts val="0"/>
              </a:spcAft>
              <a:buSzPct val="100000"/>
              <a:buAutoNum type="arabicPeriod"/>
            </a:pPr>
            <a:r>
              <a:rPr lang="en"/>
              <a:t>Provide information about </a:t>
            </a:r>
            <a:r>
              <a:rPr lang="en"/>
              <a:t>parental</a:t>
            </a:r>
            <a:r>
              <a:rPr lang="en"/>
              <a:t> incentives provided by different companies, banks and programs.</a:t>
            </a:r>
            <a:endParaRPr/>
          </a:p>
          <a:p>
            <a:pPr indent="-308610" lvl="0" marL="457200" rtl="0" algn="l">
              <a:spcBef>
                <a:spcPts val="0"/>
              </a:spcBef>
              <a:spcAft>
                <a:spcPts val="0"/>
              </a:spcAft>
              <a:buSzPct val="100000"/>
              <a:buAutoNum type="arabicPeriod"/>
            </a:pPr>
            <a:r>
              <a:rPr lang="en"/>
              <a:t>Help parents who are looking for jobs or looking to switch jobs connect to the right </a:t>
            </a:r>
            <a:r>
              <a:rPr lang="en"/>
              <a:t>employer. </a:t>
            </a:r>
            <a:endParaRPr/>
          </a:p>
          <a:p>
            <a:pPr indent="-308610" lvl="0" marL="457200" rtl="0" algn="l">
              <a:spcBef>
                <a:spcPts val="0"/>
              </a:spcBef>
              <a:spcAft>
                <a:spcPts val="0"/>
              </a:spcAft>
              <a:buSzPct val="100000"/>
              <a:buAutoNum type="arabicPeriod"/>
            </a:pPr>
            <a:r>
              <a:rPr lang="en"/>
              <a:t>Give better housing options to the new couple to better accommodate the baby.</a:t>
            </a:r>
            <a:endParaRPr/>
          </a:p>
          <a:p>
            <a:pPr indent="0" lvl="0" marL="45720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HMW 3:</a:t>
            </a:r>
            <a:endParaRPr/>
          </a:p>
        </p:txBody>
      </p:sp>
      <p:sp>
        <p:nvSpPr>
          <p:cNvPr id="102" name="Google Shape;102;p20"/>
          <p:cNvSpPr txBox="1"/>
          <p:nvPr>
            <p:ph idx="1" type="body"/>
          </p:nvPr>
        </p:nvSpPr>
        <p:spPr>
          <a:xfrm>
            <a:off x="260250" y="1152475"/>
            <a:ext cx="85206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AutoNum type="arabicPeriod"/>
            </a:pPr>
            <a:r>
              <a:rPr lang="en"/>
              <a:t>Create and display </a:t>
            </a:r>
            <a:r>
              <a:rPr lang="en"/>
              <a:t>information</a:t>
            </a:r>
            <a:r>
              <a:rPr lang="en"/>
              <a:t> for events so that parents can attend them ( Running clubs, book clubs etc.)</a:t>
            </a:r>
            <a:endParaRPr/>
          </a:p>
          <a:p>
            <a:pPr indent="-325755" lvl="0" marL="457200" rtl="0" algn="l">
              <a:spcBef>
                <a:spcPts val="0"/>
              </a:spcBef>
              <a:spcAft>
                <a:spcPts val="0"/>
              </a:spcAft>
              <a:buSzPct val="100000"/>
              <a:buAutoNum type="arabicPeriod"/>
            </a:pPr>
            <a:r>
              <a:rPr lang="en"/>
              <a:t>Help </a:t>
            </a:r>
            <a:r>
              <a:rPr lang="en"/>
              <a:t>parents</a:t>
            </a:r>
            <a:r>
              <a:rPr lang="en"/>
              <a:t> take out an hour or two a day so that they can dedicate time to their hobbies.</a:t>
            </a:r>
            <a:endParaRPr/>
          </a:p>
          <a:p>
            <a:pPr indent="-325755" lvl="0" marL="457200" rtl="0" algn="l">
              <a:spcBef>
                <a:spcPts val="0"/>
              </a:spcBef>
              <a:spcAft>
                <a:spcPts val="0"/>
              </a:spcAft>
              <a:buSzPct val="100000"/>
              <a:buAutoNum type="arabicPeriod"/>
            </a:pPr>
            <a:r>
              <a:rPr b="1" lang="en"/>
              <a:t>Provide means to parents to track daily goals( How many miles did you run, how many pages did you read) and give incentives to do the same.</a:t>
            </a:r>
            <a:endParaRPr b="1"/>
          </a:p>
          <a:p>
            <a:pPr indent="-325755" lvl="0" marL="457200" rtl="0" algn="l">
              <a:spcBef>
                <a:spcPts val="0"/>
              </a:spcBef>
              <a:spcAft>
                <a:spcPts val="0"/>
              </a:spcAft>
              <a:buSzPct val="100000"/>
              <a:buAutoNum type="arabicPeriod"/>
            </a:pPr>
            <a:r>
              <a:rPr lang="en"/>
              <a:t>Provide means to manage between productive and </a:t>
            </a:r>
            <a:r>
              <a:rPr lang="en"/>
              <a:t>relaxing</a:t>
            </a:r>
            <a:r>
              <a:rPr lang="en"/>
              <a:t> interests. </a:t>
            </a:r>
            <a:endParaRPr/>
          </a:p>
          <a:p>
            <a:pPr indent="-325755" lvl="0" marL="457200" rtl="0" algn="l">
              <a:spcBef>
                <a:spcPts val="0"/>
              </a:spcBef>
              <a:spcAft>
                <a:spcPts val="0"/>
              </a:spcAft>
              <a:buSzPct val="100000"/>
              <a:buAutoNum type="arabicPeriod"/>
            </a:pPr>
            <a:r>
              <a:rPr lang="en"/>
              <a:t>Give newborn and child friendly meeting places for parents who want to socialize.</a:t>
            </a:r>
            <a:endParaRPr/>
          </a:p>
          <a:p>
            <a:pPr indent="-325755" lvl="0" marL="457200" rtl="0" algn="l">
              <a:spcBef>
                <a:spcPts val="0"/>
              </a:spcBef>
              <a:spcAft>
                <a:spcPts val="0"/>
              </a:spcAft>
              <a:buSzPct val="100000"/>
              <a:buAutoNum type="arabicPeriod"/>
            </a:pPr>
            <a:r>
              <a:rPr lang="en"/>
              <a:t>Expose</a:t>
            </a:r>
            <a:r>
              <a:rPr lang="en"/>
              <a:t> parents to new indoor and </a:t>
            </a:r>
            <a:r>
              <a:rPr lang="en"/>
              <a:t>outdoor activities based on their interests. </a:t>
            </a:r>
            <a:endParaRPr/>
          </a:p>
          <a:p>
            <a:pPr indent="-325755" lvl="0" marL="457200" rtl="0" algn="l">
              <a:spcBef>
                <a:spcPts val="0"/>
              </a:spcBef>
              <a:spcAft>
                <a:spcPts val="0"/>
              </a:spcAft>
              <a:buSzPct val="100000"/>
              <a:buAutoNum type="arabicPeriod"/>
            </a:pPr>
            <a:r>
              <a:rPr lang="en"/>
              <a:t>Host online events and meetings for events for parents who have trouble leaving the house.</a:t>
            </a:r>
            <a:endParaRPr/>
          </a:p>
          <a:p>
            <a:pPr indent="-325755" lvl="0" marL="457200" rtl="0" algn="l">
              <a:spcBef>
                <a:spcPts val="0"/>
              </a:spcBef>
              <a:spcAft>
                <a:spcPts val="0"/>
              </a:spcAft>
              <a:buSzPct val="100000"/>
              <a:buAutoNum type="arabicPeriod"/>
            </a:pPr>
            <a:r>
              <a:rPr lang="en"/>
              <a:t>Host more events based on locality and rated interests </a:t>
            </a:r>
            <a:r>
              <a:rPr lang="en"/>
              <a:t>which</a:t>
            </a:r>
            <a:r>
              <a:rPr lang="en"/>
              <a:t> are logged by parents.</a:t>
            </a:r>
            <a:endParaRPr/>
          </a:p>
          <a:p>
            <a:pPr indent="-325755" lvl="0" marL="457200" rtl="0" algn="l">
              <a:spcBef>
                <a:spcPts val="0"/>
              </a:spcBef>
              <a:spcAft>
                <a:spcPts val="0"/>
              </a:spcAft>
              <a:buSzPct val="100000"/>
              <a:buAutoNum type="arabicPeriod"/>
            </a:pPr>
            <a:r>
              <a:rPr lang="en"/>
              <a:t>Give ratings for </a:t>
            </a:r>
            <a:r>
              <a:rPr lang="en"/>
              <a:t>events based on safety, environment and </a:t>
            </a:r>
            <a:r>
              <a:rPr lang="en"/>
              <a:t>enjoyability. </a:t>
            </a:r>
            <a:r>
              <a:rPr lang="en"/>
              <a:t> </a:t>
            </a:r>
            <a:endParaRPr/>
          </a:p>
          <a:p>
            <a:pPr indent="-325755" lvl="0" marL="457200" rtl="0" algn="l">
              <a:spcBef>
                <a:spcPts val="0"/>
              </a:spcBef>
              <a:spcAft>
                <a:spcPts val="0"/>
              </a:spcAft>
              <a:buSzPct val="100000"/>
              <a:buAutoNum type="arabicPeriod"/>
            </a:pPr>
            <a:r>
              <a:rPr b="1" lang="en"/>
              <a:t>Connect parents to trusted and certified secondary care providers if they ever need to go out for work or personal reasons.</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HMW 4:</a:t>
            </a:r>
            <a:endParaRPr/>
          </a:p>
        </p:txBody>
      </p:sp>
      <p:sp>
        <p:nvSpPr>
          <p:cNvPr id="108" name="Google Shape;108;p21"/>
          <p:cNvSpPr txBox="1"/>
          <p:nvPr>
            <p:ph idx="1" type="body"/>
          </p:nvPr>
        </p:nvSpPr>
        <p:spPr>
          <a:xfrm>
            <a:off x="260250" y="1152475"/>
            <a:ext cx="8520600" cy="3416400"/>
          </a:xfrm>
          <a:prstGeom prst="rect">
            <a:avLst/>
          </a:prstGeom>
        </p:spPr>
        <p:txBody>
          <a:bodyPr anchorCtr="0" anchor="t" bIns="91425" lIns="91425" spcFirstLastPara="1" rIns="91425" wrap="square" tIns="91425">
            <a:noAutofit/>
          </a:bodyPr>
          <a:lstStyle/>
          <a:p>
            <a:pPr indent="-323532" lvl="0" marL="457200" rtl="0" algn="l">
              <a:lnSpc>
                <a:spcPct val="95000"/>
              </a:lnSpc>
              <a:spcBef>
                <a:spcPts val="0"/>
              </a:spcBef>
              <a:spcAft>
                <a:spcPts val="0"/>
              </a:spcAft>
              <a:buSzPts val="1495"/>
              <a:buAutoNum type="arabicPeriod"/>
            </a:pPr>
            <a:r>
              <a:rPr lang="en" sz="1495"/>
              <a:t>Help </a:t>
            </a:r>
            <a:r>
              <a:rPr lang="en" sz="1495"/>
              <a:t>parents attend group sessions and talks where they can discuss their issues and views with one another in a safe space. </a:t>
            </a:r>
            <a:endParaRPr sz="1495"/>
          </a:p>
          <a:p>
            <a:pPr indent="-323532" lvl="0" marL="457200" rtl="0" algn="l">
              <a:lnSpc>
                <a:spcPct val="95000"/>
              </a:lnSpc>
              <a:spcBef>
                <a:spcPts val="0"/>
              </a:spcBef>
              <a:spcAft>
                <a:spcPts val="0"/>
              </a:spcAft>
              <a:buSzPts val="1495"/>
              <a:buAutoNum type="arabicPeriod"/>
            </a:pPr>
            <a:r>
              <a:rPr b="1" lang="en" sz="1495"/>
              <a:t>Connect parents to licensed therapists to better understand themselves and the emotions that they are dealing with. </a:t>
            </a:r>
            <a:endParaRPr b="1" sz="1495"/>
          </a:p>
          <a:p>
            <a:pPr indent="-323532" lvl="0" marL="457200" rtl="0" algn="l">
              <a:lnSpc>
                <a:spcPct val="95000"/>
              </a:lnSpc>
              <a:spcBef>
                <a:spcPts val="0"/>
              </a:spcBef>
              <a:spcAft>
                <a:spcPts val="0"/>
              </a:spcAft>
              <a:buSzPts val="1495"/>
              <a:buAutoNum type="arabicPeriod"/>
            </a:pPr>
            <a:r>
              <a:rPr lang="en" sz="1495"/>
              <a:t>Provide parents with various ways to bond with their children. ( This is specific to cases where a parent feels that they are not as close as they want to be with a child).</a:t>
            </a:r>
            <a:endParaRPr sz="1495"/>
          </a:p>
          <a:p>
            <a:pPr indent="-323532" lvl="0" marL="457200" rtl="0" algn="l">
              <a:lnSpc>
                <a:spcPct val="95000"/>
              </a:lnSpc>
              <a:spcBef>
                <a:spcPts val="0"/>
              </a:spcBef>
              <a:spcAft>
                <a:spcPts val="0"/>
              </a:spcAft>
              <a:buSzPts val="1495"/>
              <a:buAutoNum type="arabicPeriod"/>
            </a:pPr>
            <a:r>
              <a:rPr lang="en" sz="1495"/>
              <a:t>Help parents strike a balance with their work life and the their parenthood. </a:t>
            </a:r>
            <a:endParaRPr sz="1495"/>
          </a:p>
          <a:p>
            <a:pPr indent="-323532" lvl="0" marL="457200" rtl="0" algn="l">
              <a:lnSpc>
                <a:spcPct val="95000"/>
              </a:lnSpc>
              <a:spcBef>
                <a:spcPts val="0"/>
              </a:spcBef>
              <a:spcAft>
                <a:spcPts val="0"/>
              </a:spcAft>
              <a:buSzPts val="1495"/>
              <a:buAutoNum type="arabicPeriod"/>
            </a:pPr>
            <a:r>
              <a:rPr b="1" lang="en" sz="1495"/>
              <a:t>Connect parents to a forum where they can read and seek comfort in the learnings and struggles of more experienced parents.</a:t>
            </a:r>
            <a:endParaRPr b="1" sz="1495"/>
          </a:p>
          <a:p>
            <a:pPr indent="-323532" lvl="0" marL="457200" rtl="0" algn="l">
              <a:lnSpc>
                <a:spcPct val="95000"/>
              </a:lnSpc>
              <a:spcBef>
                <a:spcPts val="0"/>
              </a:spcBef>
              <a:spcAft>
                <a:spcPts val="0"/>
              </a:spcAft>
              <a:buSzPts val="1495"/>
              <a:buAutoNum type="arabicPeriod"/>
            </a:pPr>
            <a:r>
              <a:rPr lang="en" sz="1495"/>
              <a:t>Get parents to feel more confident in their parenting</a:t>
            </a:r>
            <a:endParaRPr sz="1495"/>
          </a:p>
          <a:p>
            <a:pPr indent="-323532" lvl="0" marL="457200" rtl="0" algn="l">
              <a:lnSpc>
                <a:spcPct val="95000"/>
              </a:lnSpc>
              <a:spcBef>
                <a:spcPts val="0"/>
              </a:spcBef>
              <a:spcAft>
                <a:spcPts val="0"/>
              </a:spcAft>
              <a:buSzPts val="1495"/>
              <a:buAutoNum type="arabicPeriod"/>
            </a:pPr>
            <a:r>
              <a:rPr lang="en" sz="1495"/>
              <a:t>Find ways to bring personal accomplishments into a parents life</a:t>
            </a:r>
            <a:endParaRPr sz="1495"/>
          </a:p>
          <a:p>
            <a:pPr indent="-323532" lvl="0" marL="457200" rtl="0" algn="l">
              <a:lnSpc>
                <a:spcPct val="95000"/>
              </a:lnSpc>
              <a:spcBef>
                <a:spcPts val="0"/>
              </a:spcBef>
              <a:spcAft>
                <a:spcPts val="0"/>
              </a:spcAft>
              <a:buSzPts val="1495"/>
              <a:buAutoNum type="arabicPeriod"/>
            </a:pPr>
            <a:r>
              <a:rPr lang="en" sz="1495"/>
              <a:t>Give parents more opportunities to discuss how they are feeling </a:t>
            </a:r>
            <a:endParaRPr sz="1495"/>
          </a:p>
          <a:p>
            <a:pPr indent="-323532" lvl="0" marL="457200" rtl="0" algn="l">
              <a:lnSpc>
                <a:spcPct val="95000"/>
              </a:lnSpc>
              <a:spcBef>
                <a:spcPts val="0"/>
              </a:spcBef>
              <a:spcAft>
                <a:spcPts val="0"/>
              </a:spcAft>
              <a:buSzPts val="1495"/>
              <a:buAutoNum type="arabicPeriod"/>
            </a:pPr>
            <a:r>
              <a:rPr lang="en" sz="1495"/>
              <a:t>Support parents needs, physical and mental</a:t>
            </a:r>
            <a:endParaRPr sz="1495"/>
          </a:p>
          <a:p>
            <a:pPr indent="-323532" lvl="0" marL="457200" rtl="0" algn="l">
              <a:lnSpc>
                <a:spcPct val="95000"/>
              </a:lnSpc>
              <a:spcBef>
                <a:spcPts val="0"/>
              </a:spcBef>
              <a:spcAft>
                <a:spcPts val="0"/>
              </a:spcAft>
              <a:buSzPts val="1495"/>
              <a:buAutoNum type="arabicPeriod"/>
            </a:pPr>
            <a:r>
              <a:rPr lang="en" sz="1495"/>
              <a:t>Increase workplace assistance for parents</a:t>
            </a:r>
            <a:endParaRPr sz="1495"/>
          </a:p>
          <a:p>
            <a:pPr indent="0" lvl="0" marL="457200" rtl="0" algn="l">
              <a:lnSpc>
                <a:spcPct val="95000"/>
              </a:lnSpc>
              <a:spcBef>
                <a:spcPts val="1200"/>
              </a:spcBef>
              <a:spcAft>
                <a:spcPts val="1200"/>
              </a:spcAft>
              <a:buSzPts val="852"/>
              <a:buNone/>
            </a:pPr>
            <a:r>
              <a:t/>
            </a:r>
            <a:endParaRPr sz="1495"/>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